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6" r:id="rId3"/>
    <p:sldId id="267" r:id="rId4"/>
    <p:sldId id="268" r:id="rId5"/>
    <p:sldId id="269" r:id="rId6"/>
    <p:sldId id="264" r:id="rId7"/>
    <p:sldId id="265" r:id="rId8"/>
    <p:sldId id="263" r:id="rId9"/>
    <p:sldId id="270" r:id="rId10"/>
    <p:sldId id="271" r:id="rId11"/>
    <p:sldId id="272" r:id="rId12"/>
    <p:sldId id="273" r:id="rId13"/>
    <p:sldId id="274" r:id="rId14"/>
    <p:sldId id="27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81278C14-1650-433C-9F81-9DF7CD521D60}"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1278C14-1650-433C-9F81-9DF7CD521D6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1278C14-1650-433C-9F81-9DF7CD521D6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1278C14-1650-433C-9F81-9DF7CD521D6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1278C14-1650-433C-9F81-9DF7CD521D60}"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1278C14-1650-433C-9F81-9DF7CD521D6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81278C14-1650-433C-9F81-9DF7CD521D6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81278C14-1650-433C-9F81-9DF7CD521D6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81278C14-1650-433C-9F81-9DF7CD521D60}"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1278C14-1650-433C-9F81-9DF7CD521D6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E454349-724E-46DA-A966-7140E92EEA58}" type="datetimeFigureOut">
              <a:rPr lang="en-US" smtClean="0"/>
              <a:pPr/>
              <a:t>1/23/2013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1278C14-1650-433C-9F81-9DF7CD521D60}"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E454349-724E-46DA-A966-7140E92EEA58}" type="datetimeFigureOut">
              <a:rPr lang="en-US" smtClean="0"/>
              <a:pPr/>
              <a:t>1/23/2013</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1278C14-1650-433C-9F81-9DF7CD521D60}"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43000"/>
            <a:ext cx="6781800" cy="4038600"/>
          </a:xfrm>
        </p:spPr>
        <p:txBody>
          <a:bodyPr>
            <a:normAutofit fontScale="90000"/>
          </a:bodyPr>
          <a:lstStyle/>
          <a:p>
            <a:pPr algn="ctr"/>
            <a:r>
              <a:rPr lang="en-US" sz="4900" b="1" u="sng" dirty="0" smtClean="0">
                <a:effectLst/>
              </a:rPr>
              <a:t/>
            </a:r>
            <a:br>
              <a:rPr lang="en-US" sz="4900" b="1" u="sng" dirty="0" smtClean="0">
                <a:effectLst/>
              </a:rPr>
            </a:br>
            <a:r>
              <a:rPr lang="en-US" sz="4900" b="1" u="sng" dirty="0" smtClean="0">
                <a:effectLst/>
              </a:rPr>
              <a:t/>
            </a:r>
            <a:br>
              <a:rPr lang="en-US" sz="4900" b="1" u="sng" dirty="0" smtClean="0">
                <a:effectLst/>
              </a:rPr>
            </a:br>
            <a:r>
              <a:rPr lang="en-US" sz="4900" b="1" u="sng" dirty="0" smtClean="0">
                <a:effectLst/>
              </a:rPr>
              <a:t/>
            </a:r>
            <a:br>
              <a:rPr lang="en-US" sz="4900" b="1" u="sng" dirty="0" smtClean="0">
                <a:effectLst/>
              </a:rPr>
            </a:br>
            <a:r>
              <a:rPr lang="en-US" sz="4900" b="1" u="sng" dirty="0" smtClean="0">
                <a:effectLst/>
              </a:rPr>
              <a:t/>
            </a:r>
            <a:br>
              <a:rPr lang="en-US" sz="4900" b="1" u="sng" dirty="0" smtClean="0">
                <a:effectLst/>
              </a:rPr>
            </a:br>
            <a:r>
              <a:rPr lang="en-US" sz="4900" b="1" u="sng" dirty="0" smtClean="0">
                <a:effectLst/>
              </a:rPr>
              <a:t/>
            </a:r>
            <a:br>
              <a:rPr lang="en-US" sz="4900" b="1" u="sng" dirty="0" smtClean="0">
                <a:effectLst/>
              </a:rPr>
            </a:br>
            <a:r>
              <a:rPr lang="en-US" sz="4900" b="1" u="sng" dirty="0" smtClean="0">
                <a:effectLst/>
              </a:rPr>
              <a:t/>
            </a:r>
            <a:br>
              <a:rPr lang="en-US" sz="4900" b="1" u="sng" dirty="0" smtClean="0">
                <a:effectLst/>
              </a:rPr>
            </a:br>
            <a:r>
              <a:rPr lang="en-US" sz="4900" b="1" u="sng" dirty="0" smtClean="0">
                <a:effectLst/>
              </a:rPr>
              <a:t/>
            </a:r>
            <a:br>
              <a:rPr lang="en-US" sz="4900" b="1" u="sng" dirty="0" smtClean="0">
                <a:effectLst/>
              </a:rPr>
            </a:br>
            <a:r>
              <a:rPr lang="en-US" sz="4900" b="1" u="sng" dirty="0" smtClean="0">
                <a:effectLst/>
              </a:rPr>
              <a:t>Elements </a:t>
            </a:r>
            <a:r>
              <a:rPr lang="en-US" sz="4900" b="1" u="sng" dirty="0">
                <a:effectLst/>
              </a:rPr>
              <a:t>of the </a:t>
            </a:r>
            <a:r>
              <a:rPr lang="en-US" sz="4900" b="1" u="sng" dirty="0" smtClean="0">
                <a:effectLst/>
              </a:rPr>
              <a:t/>
            </a:r>
            <a:br>
              <a:rPr lang="en-US" sz="4900" b="1" u="sng" dirty="0" smtClean="0">
                <a:effectLst/>
              </a:rPr>
            </a:br>
            <a:r>
              <a:rPr lang="en-US" sz="4900" b="1" u="sng" dirty="0" smtClean="0">
                <a:effectLst/>
              </a:rPr>
              <a:t/>
            </a:r>
            <a:br>
              <a:rPr lang="en-US" sz="4900" b="1" u="sng" dirty="0" smtClean="0">
                <a:effectLst/>
              </a:rPr>
            </a:br>
            <a:r>
              <a:rPr lang="en-US" sz="4900" b="1" u="sng" dirty="0" smtClean="0">
                <a:effectLst/>
              </a:rPr>
              <a:t>Assessment </a:t>
            </a:r>
            <a:r>
              <a:rPr lang="en-US" sz="4900" b="1" u="sng" dirty="0">
                <a:effectLst/>
              </a:rPr>
              <a:t>Process </a:t>
            </a:r>
            <a:r>
              <a:rPr lang="en-US" sz="4900" b="1" dirty="0">
                <a:effectLst/>
              </a:rPr>
              <a:t/>
            </a:r>
            <a:br>
              <a:rPr lang="en-US" sz="4900" b="1" dirty="0">
                <a:effectLst/>
              </a:rPr>
            </a:br>
            <a:r>
              <a:rPr lang="en-US" sz="1400" dirty="0">
                <a:effectLst/>
              </a:rPr>
              <a:t> </a:t>
            </a:r>
            <a:br>
              <a:rPr lang="en-US" sz="1400" dirty="0">
                <a:effectLst/>
              </a:rPr>
            </a:br>
            <a:r>
              <a:rPr lang="en-US" sz="1800" dirty="0" smtClean="0">
                <a:effectLst/>
              </a:rPr>
              <a:t/>
            </a:r>
            <a:br>
              <a:rPr lang="en-US" sz="1800" dirty="0" smtClean="0">
                <a:effectLst/>
              </a:rPr>
            </a:br>
            <a:r>
              <a:rPr lang="en-US" sz="1800" dirty="0" smtClean="0">
                <a:effectLst/>
              </a:rPr>
              <a:t/>
            </a:r>
            <a:br>
              <a:rPr lang="en-US" sz="1800" dirty="0" smtClean="0">
                <a:effectLst/>
              </a:rPr>
            </a:br>
            <a:r>
              <a:rPr lang="en-US" sz="1400" dirty="0">
                <a:effectLst/>
              </a:rPr>
              <a:t/>
            </a:r>
            <a:br>
              <a:rPr lang="en-US" sz="1400" dirty="0">
                <a:effectLst/>
              </a:rPr>
            </a:br>
            <a:endParaRPr lang="en-US" sz="1400" b="1" dirty="0"/>
          </a:p>
        </p:txBody>
      </p:sp>
    </p:spTree>
    <p:extLst>
      <p:ext uri="{BB962C8B-B14F-4D97-AF65-F5344CB8AC3E}">
        <p14:creationId xmlns:p14="http://schemas.microsoft.com/office/powerpoint/2010/main" val="33053223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Learning Progressions</a:t>
            </a:r>
            <a:endParaRPr lang="en-US" dirty="0"/>
          </a:p>
        </p:txBody>
      </p:sp>
      <p:sp>
        <p:nvSpPr>
          <p:cNvPr id="3" name="Content Placeholder 2"/>
          <p:cNvSpPr>
            <a:spLocks noGrp="1"/>
          </p:cNvSpPr>
          <p:nvPr>
            <p:ph idx="1"/>
          </p:nvPr>
        </p:nvSpPr>
        <p:spPr/>
        <p:txBody>
          <a:bodyPr/>
          <a:lstStyle/>
          <a:p>
            <a:r>
              <a:rPr lang="en-US" dirty="0" smtClean="0"/>
              <a:t>Used by the teacher to break a learning goal into smaller, more manageable subgoals.</a:t>
            </a:r>
          </a:p>
          <a:p>
            <a:endParaRPr lang="en-US" dirty="0" smtClean="0"/>
          </a:p>
          <a:p>
            <a:r>
              <a:rPr lang="en-US" dirty="0" smtClean="0"/>
              <a:t>The teacher identifies a student’s location on the learning continuum and works collaboratively with the student to set a series of smaller goals.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Involving Students</a:t>
            </a:r>
            <a:endParaRPr lang="en-US" dirty="0"/>
          </a:p>
        </p:txBody>
      </p:sp>
      <p:sp>
        <p:nvSpPr>
          <p:cNvPr id="3" name="Content Placeholder 2"/>
          <p:cNvSpPr>
            <a:spLocks noGrp="1"/>
          </p:cNvSpPr>
          <p:nvPr>
            <p:ph idx="1"/>
          </p:nvPr>
        </p:nvSpPr>
        <p:spPr/>
        <p:txBody>
          <a:bodyPr/>
          <a:lstStyle/>
          <a:p>
            <a:r>
              <a:rPr lang="en-US" dirty="0" smtClean="0"/>
              <a:t>Focuses on decisions about their own learning</a:t>
            </a:r>
          </a:p>
          <a:p>
            <a:r>
              <a:rPr lang="en-US" dirty="0" smtClean="0"/>
              <a:t>Self-assessment helps students to engage in reflection and build their metacognitive skills.</a:t>
            </a:r>
          </a:p>
          <a:p>
            <a:r>
              <a:rPr lang="en-US" dirty="0" smtClean="0"/>
              <a:t>There is a profound influence on student motivation and self-esteem when students are involved in self-assessments and understand how to improve.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Why Use?</a:t>
            </a:r>
            <a:endParaRPr lang="en-US" dirty="0"/>
          </a:p>
        </p:txBody>
      </p:sp>
      <p:sp>
        <p:nvSpPr>
          <p:cNvPr id="3" name="Content Placeholder 2"/>
          <p:cNvSpPr>
            <a:spLocks noGrp="1"/>
          </p:cNvSpPr>
          <p:nvPr>
            <p:ph idx="1"/>
          </p:nvPr>
        </p:nvSpPr>
        <p:spPr/>
        <p:txBody>
          <a:bodyPr/>
          <a:lstStyle/>
          <a:p>
            <a:pPr>
              <a:buNone/>
            </a:pPr>
            <a:r>
              <a:rPr lang="en-US" dirty="0" smtClean="0"/>
              <a:t>“Formative assessment represents evidence-based instructional decision making.  If you want to become more instructionally effective, and if you want your students to achieve more, then formative assessment should be for you.”</a:t>
            </a:r>
          </a:p>
          <a:p>
            <a:pPr>
              <a:buNone/>
            </a:pPr>
            <a:r>
              <a:rPr lang="en-US" dirty="0" smtClean="0"/>
              <a:t>					- Popham (2005)</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buNone/>
            </a:pPr>
            <a:endParaRPr lang="en-US" dirty="0" smtClean="0"/>
          </a:p>
          <a:p>
            <a:pPr algn="ctr">
              <a:buNone/>
            </a:pPr>
            <a:r>
              <a:rPr lang="en-US" dirty="0" smtClean="0"/>
              <a:t>Formative assessment with appropriate feedback is </a:t>
            </a:r>
            <a:r>
              <a:rPr lang="en-US" b="1" dirty="0" smtClean="0"/>
              <a:t>the</a:t>
            </a:r>
            <a:r>
              <a:rPr lang="en-US" dirty="0" smtClean="0"/>
              <a:t> most powerful moderator in the enhancement of achievement. (Hattie &amp; Timperley, 2007)</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du05_0.gif"/>
          <p:cNvPicPr>
            <a:picLocks noGrp="1" noChangeAspect="1"/>
          </p:cNvPicPr>
          <p:nvPr>
            <p:ph idx="1"/>
          </p:nvPr>
        </p:nvPicPr>
        <p:blipFill>
          <a:blip r:embed="rId2" cstate="print"/>
          <a:stretch>
            <a:fillRect/>
          </a:stretch>
        </p:blipFill>
        <p:spPr>
          <a:xfrm>
            <a:off x="1981200" y="1524000"/>
            <a:ext cx="6324600" cy="4067175"/>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Content Placeholder 4"/>
          <p:cNvSpPr>
            <a:spLocks noGrp="1"/>
          </p:cNvSpPr>
          <p:nvPr>
            <p:ph idx="1"/>
          </p:nvPr>
        </p:nvSpPr>
        <p:spPr/>
        <p:txBody>
          <a:bodyPr/>
          <a:lstStyle/>
          <a:p>
            <a:pPr algn="ctr">
              <a:buNone/>
            </a:pPr>
            <a:endParaRPr lang="en-US" dirty="0" smtClean="0"/>
          </a:p>
          <a:p>
            <a:pPr algn="ctr">
              <a:buNone/>
            </a:pPr>
            <a:r>
              <a:rPr lang="en-US" dirty="0" smtClean="0"/>
              <a:t>Looking at Student Work…</a:t>
            </a:r>
          </a:p>
          <a:p>
            <a:endParaRPr lang="en-US" dirty="0" smtClean="0"/>
          </a:p>
          <a:p>
            <a:pPr algn="ctr">
              <a:buNone/>
            </a:pPr>
            <a:r>
              <a:rPr lang="en-US" dirty="0" smtClean="0"/>
              <a:t>How do you know a student “has it?”</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newyorker.com/images/2010/12/06/cartoons/101206_cartoon_059_a15439_p465.gi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895600" y="1295400"/>
            <a:ext cx="4429125" cy="4286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762000"/>
            <a:ext cx="7498080" cy="5486400"/>
          </a:xfrm>
        </p:spPr>
        <p:txBody>
          <a:bodyPr>
            <a:normAutofit lnSpcReduction="10000"/>
          </a:bodyPr>
          <a:lstStyle/>
          <a:p>
            <a:pPr algn="ctr">
              <a:buNone/>
            </a:pPr>
            <a:r>
              <a:rPr lang="en-US" sz="7200" dirty="0" smtClean="0"/>
              <a:t>Why is data collection and formative assessment important?</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“The purpose of formative assessment tasks and activities is to provide the teacher with a window into students’ cognitive processes.  Formative assessments allow students to show their thinking and allows teachers a way to see and gauge students’ cognitive processes.”</a:t>
            </a:r>
          </a:p>
          <a:p>
            <a:endParaRPr lang="en-US" sz="1100" dirty="0" smtClean="0"/>
          </a:p>
          <a:p>
            <a:pPr>
              <a:buNone/>
            </a:pPr>
            <a:r>
              <a:rPr lang="en-US" sz="1100" dirty="0" smtClean="0"/>
              <a:t>					</a:t>
            </a:r>
            <a:r>
              <a:rPr lang="en-US" sz="2800" dirty="0" smtClean="0"/>
              <a:t>teal.ed.gov</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Questions to Consider:</a:t>
            </a:r>
            <a:endParaRPr lang="en-US" u="sng" dirty="0"/>
          </a:p>
        </p:txBody>
      </p:sp>
      <p:sp>
        <p:nvSpPr>
          <p:cNvPr id="3" name="Content Placeholder 2"/>
          <p:cNvSpPr>
            <a:spLocks noGrp="1"/>
          </p:cNvSpPr>
          <p:nvPr>
            <p:ph idx="1"/>
          </p:nvPr>
        </p:nvSpPr>
        <p:spPr/>
        <p:txBody>
          <a:bodyPr>
            <a:normAutofit fontScale="70000" lnSpcReduction="20000"/>
          </a:bodyPr>
          <a:lstStyle/>
          <a:p>
            <a:pPr marL="285750" indent="-285750" algn="ctr">
              <a:buFont typeface="Arial" pitchFamily="34" charset="0"/>
              <a:buChar char="•"/>
            </a:pPr>
            <a:r>
              <a:rPr lang="en-US" dirty="0" smtClean="0"/>
              <a:t>What data on my students do I have access to?</a:t>
            </a:r>
          </a:p>
          <a:p>
            <a:pPr algn="ctr"/>
            <a:endParaRPr lang="en-US" dirty="0" smtClean="0"/>
          </a:p>
          <a:p>
            <a:pPr marL="285750" indent="-285750" algn="ctr">
              <a:buFont typeface="Arial" pitchFamily="34" charset="0"/>
              <a:buChar char="•"/>
            </a:pPr>
            <a:r>
              <a:rPr lang="en-US" dirty="0" smtClean="0"/>
              <a:t>How do I use formative assessment?</a:t>
            </a:r>
          </a:p>
          <a:p>
            <a:pPr algn="ctr"/>
            <a:endParaRPr lang="en-US" dirty="0" smtClean="0"/>
          </a:p>
          <a:p>
            <a:pPr marL="285750" indent="-285750" algn="ctr">
              <a:buFont typeface="Arial" pitchFamily="34" charset="0"/>
              <a:buChar char="•"/>
            </a:pPr>
            <a:r>
              <a:rPr lang="en-US" dirty="0" smtClean="0"/>
              <a:t>What do you use as your “gauge” to go back and review?</a:t>
            </a:r>
          </a:p>
          <a:p>
            <a:pPr algn="ctr"/>
            <a:endParaRPr lang="en-US" dirty="0" smtClean="0"/>
          </a:p>
          <a:p>
            <a:pPr marL="285750" indent="-285750" algn="ctr">
              <a:buFont typeface="Arial" pitchFamily="34" charset="0"/>
              <a:buChar char="•"/>
            </a:pPr>
            <a:r>
              <a:rPr lang="en-US" dirty="0" smtClean="0"/>
              <a:t>How do you pace instruction?</a:t>
            </a:r>
          </a:p>
          <a:p>
            <a:pPr algn="ctr"/>
            <a:endParaRPr lang="en-US" dirty="0" smtClean="0"/>
          </a:p>
          <a:p>
            <a:pPr marL="285750" indent="-285750" algn="ctr">
              <a:buFont typeface="Arial" pitchFamily="34" charset="0"/>
              <a:buChar char="•"/>
            </a:pPr>
            <a:r>
              <a:rPr lang="en-US" dirty="0" smtClean="0"/>
              <a:t>How do you accommodate for a student’s lack of innate ability (low reading skills, low math skills, etc.)?</a:t>
            </a:r>
          </a:p>
          <a:p>
            <a:pPr algn="ctr"/>
            <a:endParaRPr lang="en-US" dirty="0" smtClean="0"/>
          </a:p>
          <a:p>
            <a:pPr marL="285750" indent="-285750" algn="ctr">
              <a:buFont typeface="Arial" pitchFamily="34" charset="0"/>
              <a:buChar char="•"/>
            </a:pPr>
            <a:r>
              <a:rPr lang="en-US" dirty="0" smtClean="0"/>
              <a:t>What is gradual release of responsibility?</a:t>
            </a:r>
          </a:p>
          <a:p>
            <a:pPr marL="285750" indent="-285750" algn="ctr">
              <a:buFont typeface="Arial" pitchFamily="34" charset="0"/>
              <a:buChar char="•"/>
            </a:pPr>
            <a:endParaRPr lang="en-US" dirty="0" smtClean="0"/>
          </a:p>
          <a:p>
            <a:pPr marL="285750" indent="-285750" algn="ctr">
              <a:buFont typeface="Arial" pitchFamily="34" charset="0"/>
              <a:buChar char="•"/>
            </a:pPr>
            <a:r>
              <a:rPr lang="en-US" dirty="0" smtClean="0"/>
              <a:t>What does a grade communicate?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Formative Assessment:</a:t>
            </a:r>
            <a:endParaRPr lang="en-US" dirty="0"/>
          </a:p>
        </p:txBody>
      </p:sp>
      <p:sp>
        <p:nvSpPr>
          <p:cNvPr id="3" name="Content Placeholder 2"/>
          <p:cNvSpPr>
            <a:spLocks noGrp="1"/>
          </p:cNvSpPr>
          <p:nvPr>
            <p:ph idx="1"/>
          </p:nvPr>
        </p:nvSpPr>
        <p:spPr/>
        <p:txBody>
          <a:bodyPr>
            <a:normAutofit fontScale="85000" lnSpcReduction="20000"/>
          </a:bodyPr>
          <a:lstStyle/>
          <a:p>
            <a:pPr marL="285750" indent="-285750">
              <a:buFont typeface="Arial" pitchFamily="34" charset="0"/>
              <a:buChar char="•"/>
            </a:pPr>
            <a:r>
              <a:rPr lang="en-US" sz="2000" dirty="0" smtClean="0"/>
              <a:t>Informal assessments that provide opportunities for teachers to make adjustment to the ways in which they deliver instruction</a:t>
            </a:r>
          </a:p>
          <a:p>
            <a:pPr marL="285750" indent="-285750">
              <a:buFont typeface="Arial" pitchFamily="34" charset="0"/>
              <a:buChar char="•"/>
            </a:pPr>
            <a:endParaRPr lang="en-US" sz="2000" dirty="0" smtClean="0"/>
          </a:p>
          <a:p>
            <a:pPr marL="285750" indent="-285750">
              <a:buFont typeface="Arial" pitchFamily="34" charset="0"/>
              <a:buChar char="•"/>
            </a:pPr>
            <a:r>
              <a:rPr lang="en-US" sz="2000" dirty="0" smtClean="0"/>
              <a:t>Leads to improved student success</a:t>
            </a:r>
          </a:p>
          <a:p>
            <a:pPr marL="285750" indent="-285750">
              <a:buFont typeface="Arial" pitchFamily="34" charset="0"/>
              <a:buChar char="•"/>
            </a:pPr>
            <a:endParaRPr lang="en-US" sz="2000" dirty="0" smtClean="0"/>
          </a:p>
          <a:p>
            <a:pPr marL="285750" indent="-285750">
              <a:buFont typeface="Arial" pitchFamily="34" charset="0"/>
              <a:buChar char="•"/>
            </a:pPr>
            <a:r>
              <a:rPr lang="en-US" sz="2000" dirty="0" smtClean="0"/>
              <a:t>Centers on ACTIVE feedback loops that assist learning</a:t>
            </a:r>
          </a:p>
          <a:p>
            <a:pPr marL="285750" indent="-285750">
              <a:buFont typeface="Arial" pitchFamily="34" charset="0"/>
              <a:buChar char="•"/>
            </a:pPr>
            <a:endParaRPr lang="en-US" sz="2000" dirty="0" smtClean="0"/>
          </a:p>
          <a:p>
            <a:pPr marL="285750" indent="-285750">
              <a:buFont typeface="Arial" pitchFamily="34" charset="0"/>
              <a:buChar char="•"/>
            </a:pPr>
            <a:r>
              <a:rPr lang="en-US" sz="2000" dirty="0" smtClean="0"/>
              <a:t>Two pronged purpose:</a:t>
            </a:r>
          </a:p>
          <a:p>
            <a:pPr lvl="1"/>
            <a:r>
              <a:rPr lang="en-US" sz="2000" dirty="0" smtClean="0"/>
              <a:t>Provide </a:t>
            </a:r>
            <a:r>
              <a:rPr lang="en-US" sz="2000" b="1" i="1" dirty="0" smtClean="0"/>
              <a:t>feedback</a:t>
            </a:r>
            <a:r>
              <a:rPr lang="en-US" sz="2000" dirty="0" smtClean="0"/>
              <a:t> to students about their progress</a:t>
            </a:r>
          </a:p>
          <a:p>
            <a:pPr lvl="1"/>
            <a:r>
              <a:rPr lang="en-US" sz="2000" b="1" i="1" dirty="0" smtClean="0"/>
              <a:t>Guide decisions </a:t>
            </a:r>
            <a:r>
              <a:rPr lang="en-US" sz="2000" dirty="0" smtClean="0"/>
              <a:t>about next steps in the learning process</a:t>
            </a:r>
          </a:p>
          <a:p>
            <a:pPr marL="742950" lvl="1" indent="-285750">
              <a:buFont typeface="Arial" pitchFamily="34" charset="0"/>
              <a:buChar char="•"/>
            </a:pPr>
            <a:endParaRPr lang="en-US" sz="2000" dirty="0" smtClean="0"/>
          </a:p>
          <a:p>
            <a:pPr marL="285750" indent="-285750">
              <a:buFont typeface="Arial" pitchFamily="34" charset="0"/>
              <a:buChar char="•"/>
            </a:pPr>
            <a:r>
              <a:rPr lang="en-US" sz="2000" dirty="0" smtClean="0"/>
              <a:t>Elements of the Formative Assessment Process</a:t>
            </a:r>
          </a:p>
          <a:p>
            <a:pPr marL="742950" lvl="1" indent="-285750">
              <a:buFont typeface="Arial" pitchFamily="34" charset="0"/>
              <a:buChar char="•"/>
            </a:pPr>
            <a:r>
              <a:rPr lang="en-US" sz="2000" dirty="0" smtClean="0"/>
              <a:t>Identifying the gap</a:t>
            </a:r>
          </a:p>
          <a:p>
            <a:pPr marL="742950" lvl="1" indent="-285750">
              <a:buFont typeface="Arial" pitchFamily="34" charset="0"/>
              <a:buChar char="•"/>
            </a:pPr>
            <a:r>
              <a:rPr lang="en-US" sz="2000" dirty="0" smtClean="0"/>
              <a:t>Feedback</a:t>
            </a:r>
          </a:p>
          <a:p>
            <a:pPr marL="742950" lvl="1" indent="-285750">
              <a:buFont typeface="Arial" pitchFamily="34" charset="0"/>
              <a:buChar char="•"/>
            </a:pPr>
            <a:r>
              <a:rPr lang="en-US" sz="2000" dirty="0" smtClean="0"/>
              <a:t>Learning progressions</a:t>
            </a:r>
          </a:p>
          <a:p>
            <a:pPr marL="742950" lvl="1" indent="-285750">
              <a:buFont typeface="Arial" pitchFamily="34" charset="0"/>
              <a:buChar char="•"/>
            </a:pPr>
            <a:r>
              <a:rPr lang="en-US" sz="2000" dirty="0" smtClean="0"/>
              <a:t>Involving students</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Identifying the Gap</a:t>
            </a:r>
            <a:endParaRPr lang="en-US" dirty="0"/>
          </a:p>
        </p:txBody>
      </p:sp>
      <p:sp>
        <p:nvSpPr>
          <p:cNvPr id="4" name="Content Placeholder 3"/>
          <p:cNvSpPr>
            <a:spLocks noGrp="1"/>
          </p:cNvSpPr>
          <p:nvPr>
            <p:ph idx="1"/>
          </p:nvPr>
        </p:nvSpPr>
        <p:spPr/>
        <p:txBody>
          <a:bodyPr/>
          <a:lstStyle/>
          <a:p>
            <a:r>
              <a:rPr lang="en-US" dirty="0" smtClean="0"/>
              <a:t>Definition –</a:t>
            </a:r>
          </a:p>
          <a:p>
            <a:pPr lvl="1"/>
            <a:r>
              <a:rPr lang="en-US" dirty="0" smtClean="0"/>
              <a:t>The difference between what students know and what they need to know</a:t>
            </a:r>
          </a:p>
          <a:p>
            <a:endParaRPr lang="en-US" dirty="0" smtClean="0"/>
          </a:p>
          <a:p>
            <a:r>
              <a:rPr lang="en-US" dirty="0" smtClean="0"/>
              <a:t>Necessitates collaboration between the teacher and learner to identify the learning goals and outcomes/criteria for achieving these goals.</a:t>
            </a:r>
          </a:p>
          <a:p>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Feedback</a:t>
            </a:r>
            <a:endParaRPr lang="en-US" dirty="0"/>
          </a:p>
        </p:txBody>
      </p:sp>
      <p:sp>
        <p:nvSpPr>
          <p:cNvPr id="3" name="Content Placeholder 2"/>
          <p:cNvSpPr>
            <a:spLocks noGrp="1"/>
          </p:cNvSpPr>
          <p:nvPr>
            <p:ph idx="1"/>
          </p:nvPr>
        </p:nvSpPr>
        <p:spPr/>
        <p:txBody>
          <a:bodyPr>
            <a:normAutofit fontScale="92500" lnSpcReduction="10000"/>
          </a:bodyPr>
          <a:lstStyle/>
          <a:p>
            <a:r>
              <a:rPr lang="en-US" sz="2000" u="sng" dirty="0" smtClean="0">
                <a:solidFill>
                  <a:srgbClr val="00B050"/>
                </a:solidFill>
              </a:rPr>
              <a:t>Rich </a:t>
            </a:r>
            <a:r>
              <a:rPr lang="en-US" sz="2000" dirty="0" smtClean="0"/>
              <a:t>conversations between the teacher and student</a:t>
            </a:r>
          </a:p>
          <a:p>
            <a:endParaRPr lang="en-US" sz="2000" dirty="0" smtClean="0"/>
          </a:p>
          <a:p>
            <a:r>
              <a:rPr lang="en-US" sz="2000" dirty="0" smtClean="0"/>
              <a:t>Gives the teacher information needed to identify the current status of a student’s learning </a:t>
            </a:r>
            <a:r>
              <a:rPr lang="en-US" sz="2000" u="sng" dirty="0" smtClean="0">
                <a:solidFill>
                  <a:srgbClr val="FF0000"/>
                </a:solidFill>
              </a:rPr>
              <a:t>AND</a:t>
            </a:r>
          </a:p>
          <a:p>
            <a:pPr lvl="1"/>
            <a:r>
              <a:rPr lang="en-US" sz="2000" dirty="0" smtClean="0"/>
              <a:t>Gives the specific next steps that can be taken to improve</a:t>
            </a:r>
          </a:p>
          <a:p>
            <a:endParaRPr lang="en-US" sz="2000" dirty="0" smtClean="0"/>
          </a:p>
          <a:p>
            <a:r>
              <a:rPr lang="en-US" sz="2000" dirty="0" smtClean="0"/>
              <a:t>Teacher feedback to student must be constructive and timely to enable a student to advance their learning.</a:t>
            </a:r>
          </a:p>
          <a:p>
            <a:endParaRPr lang="en-US" sz="2000" dirty="0" smtClean="0"/>
          </a:p>
          <a:p>
            <a:r>
              <a:rPr lang="en-US" sz="2000" dirty="0" smtClean="0"/>
              <a:t>The feedback must include a description of how the students response differed from that reflected/desired in the learning goal </a:t>
            </a:r>
            <a:r>
              <a:rPr lang="en-US" sz="2000" u="sng" dirty="0" smtClean="0">
                <a:solidFill>
                  <a:srgbClr val="FF0000"/>
                </a:solidFill>
              </a:rPr>
              <a:t>AND</a:t>
            </a:r>
          </a:p>
          <a:p>
            <a:pPr lvl="1"/>
            <a:r>
              <a:rPr lang="en-US" sz="2000" dirty="0" smtClean="0"/>
              <a:t>How the student can move forward</a:t>
            </a:r>
          </a:p>
          <a:p>
            <a:endParaRPr lang="en-US" sz="2000" dirty="0" smtClean="0"/>
          </a:p>
          <a:p>
            <a:r>
              <a:rPr lang="en-US" sz="2000" dirty="0" smtClean="0"/>
              <a:t>Student feedback and reflection can alert the teacher of the need to modify instructional approaches.</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117</TotalTime>
  <Words>493</Words>
  <Application>Microsoft Office PowerPoint</Application>
  <PresentationFormat>On-screen Show (4:3)</PresentationFormat>
  <Paragraphs>69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Solstice</vt:lpstr>
      <vt:lpstr>       Elements of the   Assessment Process       </vt:lpstr>
      <vt:lpstr>PowerPoint Presentation</vt:lpstr>
      <vt:lpstr>PowerPoint Presentation</vt:lpstr>
      <vt:lpstr>PowerPoint Presentation</vt:lpstr>
      <vt:lpstr>PowerPoint Presentation</vt:lpstr>
      <vt:lpstr>Questions to Consider:</vt:lpstr>
      <vt:lpstr>Formative Assessment:</vt:lpstr>
      <vt:lpstr>Identifying the Gap</vt:lpstr>
      <vt:lpstr>Feedback</vt:lpstr>
      <vt:lpstr>Learning Progressions</vt:lpstr>
      <vt:lpstr>Involving Students</vt:lpstr>
      <vt:lpstr>Why Use?</vt:lpstr>
      <vt:lpstr>PowerPoint Presentation</vt:lpstr>
      <vt:lpstr>PowerPoint Presentation</vt:lpstr>
    </vt:vector>
  </TitlesOfParts>
  <Company>Swartz Creek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middle and high schools are facing a literacy crisis of monumental proportions. Too few students enter with the skills they need to complete grade-level work. All too many leave unmotivated, with limited futures, and promises unrealized. While blame can be assigned to social conditions and to unproven reading instructional practices in the elementary grades, middle and high schools cannot wait for a well-prepared entering class. They cannot wait for students who come to them from literate homes, well nourished, and speaking fluent English. On the contrary, the population entering middle and high school today, and surely continuing to enter middle and high school in the future, is more diverse than ever. These diverse learners depend almost entirely on the schools for their educational success.”   Implementing and Sustaining an Effective Middle and High School Reading Program A CORE Briefing Paper by Linda Diamond</dc:title>
  <dc:creator>Swartz Creek ITS</dc:creator>
  <cp:lastModifiedBy>Swartz Creek ITS</cp:lastModifiedBy>
  <cp:revision>14</cp:revision>
  <dcterms:created xsi:type="dcterms:W3CDTF">2013-01-11T19:26:00Z</dcterms:created>
  <dcterms:modified xsi:type="dcterms:W3CDTF">2013-01-23T21:13:53Z</dcterms:modified>
</cp:coreProperties>
</file>